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59" r:id="rId6"/>
    <p:sldId id="260" r:id="rId7"/>
    <p:sldId id="272" r:id="rId8"/>
    <p:sldId id="273" r:id="rId9"/>
    <p:sldId id="263" r:id="rId10"/>
    <p:sldId id="265" r:id="rId11"/>
    <p:sldId id="264" r:id="rId12"/>
    <p:sldId id="269" r:id="rId13"/>
    <p:sldId id="270"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D5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3AB92F-30B6-636F-EF7A-C53C5CD80C82}" v="31" dt="2024-12-08T21:21:25.779"/>
    <p1510:client id="{174CE200-FDBC-9D79-CA33-0FDC25E92524}" v="1556" dt="2024-12-09T01:27:01.960"/>
    <p1510:client id="{1AF9CEED-970E-560D-0929-9CE6C21C6D2D}" v="400" dt="2024-12-07T22:43:19.057"/>
    <p1510:client id="{2D853AC0-D239-DE8E-5010-0C4CD9A72433}" v="13" dt="2024-12-08T19:05:21.589"/>
    <p1510:client id="{64A9A915-8BC9-24A6-AC60-B6609290147C}" v="378" dt="2024-12-08T21:08:18.622"/>
    <p1510:client id="{9DE8A387-D186-65D2-5AA2-4E7AE0FA7BAF}" v="448" dt="2024-12-08T21:58:25.272"/>
    <p1510:client id="{E89CF58E-6AF8-3EF8-06FF-F10212708A9E}" v="727" dt="2024-12-09T01:30:15.786"/>
    <p1510:client id="{EBC43784-4876-B03E-9317-09BE16CF0772}" v="774" dt="2024-12-07T13:58:31.0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12/8/2024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90338" y="640080"/>
            <a:ext cx="3734014" cy="905619"/>
          </a:xfrm>
        </p:spPr>
        <p:txBody>
          <a:bodyPr anchor="b">
            <a:normAutofit fontScale="90000"/>
          </a:bodyPr>
          <a:lstStyle/>
          <a:p>
            <a:pPr algn="l"/>
            <a:r>
              <a:rPr lang="en-US" sz="5400"/>
              <a:t>Cost Analysis </a:t>
            </a:r>
          </a:p>
        </p:txBody>
      </p:sp>
      <p:sp>
        <p:nvSpPr>
          <p:cNvPr id="3" name="Subtitle 2"/>
          <p:cNvSpPr>
            <a:spLocks noGrp="1"/>
          </p:cNvSpPr>
          <p:nvPr>
            <p:ph type="subTitle" idx="1"/>
          </p:nvPr>
        </p:nvSpPr>
        <p:spPr>
          <a:xfrm>
            <a:off x="890339" y="4636008"/>
            <a:ext cx="3734014" cy="1572768"/>
          </a:xfrm>
        </p:spPr>
        <p:txBody>
          <a:bodyPr vert="horz" lIns="91440" tIns="45720" rIns="91440" bIns="45720" rtlCol="0" anchor="t">
            <a:normAutofit lnSpcReduction="10000"/>
          </a:bodyPr>
          <a:lstStyle/>
          <a:p>
            <a:pPr algn="l"/>
            <a:r>
              <a:rPr lang="en-US"/>
              <a:t>By: Neha Vijay, Aryan </a:t>
            </a:r>
            <a:r>
              <a:rPr lang="en-US" err="1"/>
              <a:t>Mansharamani</a:t>
            </a:r>
            <a:r>
              <a:rPr lang="en-US"/>
              <a:t>, Justin Wohrle, Meshari </a:t>
            </a:r>
            <a:r>
              <a:rPr lang="en-US" err="1"/>
              <a:t>Aladwani</a:t>
            </a:r>
            <a:r>
              <a:rPr lang="en-US"/>
              <a:t>, Preston Watt, Andrew Davey</a:t>
            </a:r>
          </a:p>
        </p:txBody>
      </p:sp>
      <p:sp>
        <p:nvSpPr>
          <p:cNvPr id="10"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KB Home - Wikipedia">
            <a:extLst>
              <a:ext uri="{FF2B5EF4-FFF2-40B4-BE49-F238E27FC236}">
                <a16:creationId xmlns:a16="http://schemas.microsoft.com/office/drawing/2014/main" id="{FE4FF762-CF64-76FD-7EF6-E205AA1DA98B}"/>
              </a:ext>
            </a:extLst>
          </p:cNvPr>
          <p:cNvPicPr>
            <a:picLocks noChangeAspect="1"/>
          </p:cNvPicPr>
          <p:nvPr/>
        </p:nvPicPr>
        <p:blipFill>
          <a:blip r:embed="rId2"/>
          <a:srcRect r="-5" b="297"/>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597DB-D078-4CB4-91C5-519824B1B2BF}"/>
              </a:ext>
            </a:extLst>
          </p:cNvPr>
          <p:cNvSpPr>
            <a:spLocks noGrp="1"/>
          </p:cNvSpPr>
          <p:nvPr>
            <p:ph type="title"/>
          </p:nvPr>
        </p:nvSpPr>
        <p:spPr/>
        <p:txBody>
          <a:bodyPr/>
          <a:lstStyle/>
          <a:p>
            <a:r>
              <a:rPr lang="en-US"/>
              <a:t>Selling, General, &amp; Administrative Budget</a:t>
            </a:r>
          </a:p>
        </p:txBody>
      </p:sp>
      <p:pic>
        <p:nvPicPr>
          <p:cNvPr id="7" name="Content Placeholder 6" descr="A yellow and black logo&#10;&#10;Description automatically generated">
            <a:extLst>
              <a:ext uri="{FF2B5EF4-FFF2-40B4-BE49-F238E27FC236}">
                <a16:creationId xmlns:a16="http://schemas.microsoft.com/office/drawing/2014/main" id="{A7745461-610B-5A93-BC2D-5219C9EBD0B9}"/>
              </a:ext>
            </a:extLst>
          </p:cNvPr>
          <p:cNvPicPr>
            <a:picLocks noGrp="1" noChangeAspect="1"/>
          </p:cNvPicPr>
          <p:nvPr>
            <p:ph idx="1"/>
          </p:nvPr>
        </p:nvPicPr>
        <p:blipFill>
          <a:blip r:embed="rId2"/>
          <a:stretch>
            <a:fillRect/>
          </a:stretch>
        </p:blipFill>
        <p:spPr>
          <a:xfrm>
            <a:off x="11044800" y="5717267"/>
            <a:ext cx="1144595" cy="1140053"/>
          </a:xfrm>
        </p:spPr>
      </p:pic>
      <p:sp>
        <p:nvSpPr>
          <p:cNvPr id="4" name="TextBox 3">
            <a:extLst>
              <a:ext uri="{FF2B5EF4-FFF2-40B4-BE49-F238E27FC236}">
                <a16:creationId xmlns:a16="http://schemas.microsoft.com/office/drawing/2014/main" id="{F2C549F8-6FDC-F13F-5457-847A957012D1}"/>
              </a:ext>
            </a:extLst>
          </p:cNvPr>
          <p:cNvSpPr txBox="1"/>
          <p:nvPr/>
        </p:nvSpPr>
        <p:spPr>
          <a:xfrm>
            <a:off x="1603513" y="1888435"/>
            <a:ext cx="8468139" cy="1477328"/>
          </a:xfrm>
          <a:prstGeom prst="rect">
            <a:avLst/>
          </a:prstGeom>
          <a:noFill/>
          <a:ln w="12700">
            <a:solidFill>
              <a:schemeClr val="tx1"/>
            </a:solidFill>
          </a:ln>
        </p:spPr>
        <p:txBody>
          <a:bodyPr wrap="square" lIns="91440" tIns="45720" rIns="91440" bIns="45720" rtlCol="0" anchor="t">
            <a:spAutoFit/>
          </a:bodyPr>
          <a:lstStyle/>
          <a:p>
            <a:pPr algn="ctr"/>
            <a:r>
              <a:rPr lang="en-US" b="1" u="sng"/>
              <a:t>X-Variable: Sales Revenue</a:t>
            </a:r>
          </a:p>
          <a:p>
            <a:pPr algn="ctr"/>
            <a:endParaRPr lang="en-US" b="1" u="sng"/>
          </a:p>
          <a:p>
            <a:r>
              <a:rPr lang="en-US"/>
              <a:t>The budget for SG&amp;A expenses includes a regression using </a:t>
            </a:r>
            <a:r>
              <a:rPr lang="en-US" b="1"/>
              <a:t>sales revenue </a:t>
            </a:r>
            <a:r>
              <a:rPr lang="en-US"/>
              <a:t>as the x-variable, as most of SG&amp;A costs come from commissions and other sales-based metrics. </a:t>
            </a:r>
          </a:p>
        </p:txBody>
      </p:sp>
      <p:sp>
        <p:nvSpPr>
          <p:cNvPr id="5" name="TextBox 4">
            <a:extLst>
              <a:ext uri="{FF2B5EF4-FFF2-40B4-BE49-F238E27FC236}">
                <a16:creationId xmlns:a16="http://schemas.microsoft.com/office/drawing/2014/main" id="{730EF52C-485E-918F-B682-FBFC00A27C38}"/>
              </a:ext>
            </a:extLst>
          </p:cNvPr>
          <p:cNvSpPr txBox="1"/>
          <p:nvPr/>
        </p:nvSpPr>
        <p:spPr>
          <a:xfrm>
            <a:off x="1603513" y="3563510"/>
            <a:ext cx="8468139" cy="1785104"/>
          </a:xfrm>
          <a:prstGeom prst="rect">
            <a:avLst/>
          </a:prstGeom>
          <a:noFill/>
          <a:ln w="12700">
            <a:solidFill>
              <a:schemeClr val="tx1"/>
            </a:solidFill>
          </a:ln>
        </p:spPr>
        <p:txBody>
          <a:bodyPr wrap="square" rtlCol="0">
            <a:spAutoFit/>
          </a:bodyPr>
          <a:lstStyle/>
          <a:p>
            <a:pPr algn="ctr"/>
            <a:r>
              <a:rPr lang="en-US" b="1" u="sng"/>
              <a:t>Result</a:t>
            </a:r>
          </a:p>
          <a:p>
            <a:pPr algn="ctr"/>
            <a:endParaRPr lang="en-US"/>
          </a:p>
          <a:p>
            <a:r>
              <a:rPr lang="en-US"/>
              <a:t>Using the equation that was outputted by the regression model and plugging in forecasted sales revenue for 2024 as the x-variable, SG&amp;A expenses are estimated to be </a:t>
            </a:r>
            <a:r>
              <a:rPr lang="en-US" sz="2000" b="1" u="sng"/>
              <a:t>$545,475</a:t>
            </a:r>
            <a:r>
              <a:rPr lang="en-US"/>
              <a:t>. As a percentage of revenue, and considering the projected decrease in unit sales, this estimate stays consistent and with prior years at about 10%. </a:t>
            </a:r>
          </a:p>
        </p:txBody>
      </p:sp>
    </p:spTree>
    <p:extLst>
      <p:ext uri="{BB962C8B-B14F-4D97-AF65-F5344CB8AC3E}">
        <p14:creationId xmlns:p14="http://schemas.microsoft.com/office/powerpoint/2010/main" val="3261897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597DB-D078-4CB4-91C5-519824B1B2BF}"/>
              </a:ext>
            </a:extLst>
          </p:cNvPr>
          <p:cNvSpPr>
            <a:spLocks noGrp="1"/>
          </p:cNvSpPr>
          <p:nvPr>
            <p:ph type="title"/>
          </p:nvPr>
        </p:nvSpPr>
        <p:spPr/>
        <p:txBody>
          <a:bodyPr/>
          <a:lstStyle/>
          <a:p>
            <a:r>
              <a:rPr lang="en-US"/>
              <a:t>FY2024 Budget </a:t>
            </a:r>
          </a:p>
        </p:txBody>
      </p:sp>
      <p:pic>
        <p:nvPicPr>
          <p:cNvPr id="7" name="Content Placeholder 6" descr="A yellow and black logo&#10;&#10;Description automatically generated">
            <a:extLst>
              <a:ext uri="{FF2B5EF4-FFF2-40B4-BE49-F238E27FC236}">
                <a16:creationId xmlns:a16="http://schemas.microsoft.com/office/drawing/2014/main" id="{A7745461-610B-5A93-BC2D-5219C9EBD0B9}"/>
              </a:ext>
            </a:extLst>
          </p:cNvPr>
          <p:cNvPicPr>
            <a:picLocks noGrp="1" noChangeAspect="1"/>
          </p:cNvPicPr>
          <p:nvPr>
            <p:ph idx="1"/>
          </p:nvPr>
        </p:nvPicPr>
        <p:blipFill>
          <a:blip r:embed="rId2"/>
          <a:stretch>
            <a:fillRect/>
          </a:stretch>
        </p:blipFill>
        <p:spPr>
          <a:xfrm>
            <a:off x="11044800" y="5717267"/>
            <a:ext cx="1144595" cy="1140053"/>
          </a:xfrm>
        </p:spPr>
      </p:pic>
      <p:pic>
        <p:nvPicPr>
          <p:cNvPr id="3" name="Picture 2" descr="A screenshot of a computer&#10;&#10;Description automatically generated">
            <a:extLst>
              <a:ext uri="{FF2B5EF4-FFF2-40B4-BE49-F238E27FC236}">
                <a16:creationId xmlns:a16="http://schemas.microsoft.com/office/drawing/2014/main" id="{3AE4FEAC-3D56-47D3-C9B2-FA5BEFEB89EA}"/>
              </a:ext>
            </a:extLst>
          </p:cNvPr>
          <p:cNvPicPr>
            <a:picLocks noChangeAspect="1"/>
          </p:cNvPicPr>
          <p:nvPr/>
        </p:nvPicPr>
        <p:blipFill>
          <a:blip r:embed="rId3"/>
          <a:srcRect t="22" r="-156" b="-173"/>
          <a:stretch/>
        </p:blipFill>
        <p:spPr>
          <a:xfrm>
            <a:off x="6752499" y="1321551"/>
            <a:ext cx="4298677" cy="4460289"/>
          </a:xfrm>
          <a:prstGeom prst="rect">
            <a:avLst/>
          </a:prstGeom>
        </p:spPr>
      </p:pic>
      <p:sp>
        <p:nvSpPr>
          <p:cNvPr id="5" name="TextBox 4">
            <a:extLst>
              <a:ext uri="{FF2B5EF4-FFF2-40B4-BE49-F238E27FC236}">
                <a16:creationId xmlns:a16="http://schemas.microsoft.com/office/drawing/2014/main" id="{0E25CC6D-DC81-FD93-56C9-DA6C9AC813DC}"/>
              </a:ext>
            </a:extLst>
          </p:cNvPr>
          <p:cNvSpPr txBox="1"/>
          <p:nvPr/>
        </p:nvSpPr>
        <p:spPr>
          <a:xfrm>
            <a:off x="402394" y="1320164"/>
            <a:ext cx="6059445" cy="4524315"/>
          </a:xfrm>
          <a:prstGeom prst="rect">
            <a:avLst/>
          </a:prstGeom>
          <a:noFill/>
          <a:ln w="12700">
            <a:solidFill>
              <a:schemeClr val="tx1"/>
            </a:solidFill>
          </a:ln>
        </p:spPr>
        <p:txBody>
          <a:bodyPr wrap="square" lIns="91440" tIns="45720" rIns="91440" bIns="45720" rtlCol="0" anchor="t">
            <a:spAutoFit/>
          </a:bodyPr>
          <a:lstStyle/>
          <a:p>
            <a:pPr marL="285750" indent="-285750">
              <a:buFont typeface="Arial"/>
              <a:buChar char="•"/>
            </a:pPr>
            <a:r>
              <a:rPr lang="en-US"/>
              <a:t>Created based off predicted values calculated by applying previous year values to regression coefficients</a:t>
            </a:r>
          </a:p>
          <a:p>
            <a:endParaRPr lang="en-US"/>
          </a:p>
          <a:p>
            <a:pPr marL="285750" indent="-285750">
              <a:buFont typeface="Arial"/>
              <a:buChar char="•"/>
            </a:pPr>
            <a:r>
              <a:rPr lang="en-US"/>
              <a:t>Revenues from Financial Services calculated by first calculating average year-on-year (YoY) growth rates and then applying it to 2023 values</a:t>
            </a:r>
          </a:p>
          <a:p>
            <a:endParaRPr lang="en-US"/>
          </a:p>
          <a:p>
            <a:pPr marL="285750" indent="-285750">
              <a:buFont typeface="Arial"/>
              <a:buChar char="•"/>
            </a:pPr>
            <a:r>
              <a:rPr lang="en-US"/>
              <a:t>Operating income increased regardless of %15 decrease in home closing units</a:t>
            </a:r>
          </a:p>
          <a:p>
            <a:endParaRPr lang="en-US"/>
          </a:p>
          <a:p>
            <a:pPr marL="285750" indent="-285750">
              <a:buFont typeface="Arial"/>
              <a:buChar char="•"/>
            </a:pPr>
            <a:r>
              <a:rPr lang="en-US"/>
              <a:t>Budget points to a more efficient cost structure and higher average home closing prices per unit</a:t>
            </a:r>
          </a:p>
          <a:p>
            <a:endParaRPr lang="en-US"/>
          </a:p>
          <a:p>
            <a:pPr marL="285750" indent="-285750">
              <a:buFont typeface="Arial"/>
              <a:buChar char="•"/>
            </a:pPr>
            <a:r>
              <a:rPr lang="en-US"/>
              <a:t>There is a potential for variances due to model limitations</a:t>
            </a:r>
          </a:p>
          <a:p>
            <a:pPr marL="285750" indent="-285750">
              <a:buFont typeface="Arial"/>
              <a:buChar char="•"/>
            </a:pPr>
            <a:endParaRPr lang="en-US"/>
          </a:p>
        </p:txBody>
      </p:sp>
      <p:sp>
        <p:nvSpPr>
          <p:cNvPr id="6" name="TextBox 5">
            <a:extLst>
              <a:ext uri="{FF2B5EF4-FFF2-40B4-BE49-F238E27FC236}">
                <a16:creationId xmlns:a16="http://schemas.microsoft.com/office/drawing/2014/main" id="{8E838A97-643A-6F91-3684-353EC7532DCD}"/>
              </a:ext>
            </a:extLst>
          </p:cNvPr>
          <p:cNvSpPr txBox="1"/>
          <p:nvPr/>
        </p:nvSpPr>
        <p:spPr>
          <a:xfrm>
            <a:off x="6860117" y="5797891"/>
            <a:ext cx="4184754"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t>*All values except for Home Closing units are in Thousands</a:t>
            </a:r>
          </a:p>
        </p:txBody>
      </p:sp>
    </p:spTree>
    <p:extLst>
      <p:ext uri="{BB962C8B-B14F-4D97-AF65-F5344CB8AC3E}">
        <p14:creationId xmlns:p14="http://schemas.microsoft.com/office/powerpoint/2010/main" val="3587868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597DB-D078-4CB4-91C5-519824B1B2BF}"/>
              </a:ext>
            </a:extLst>
          </p:cNvPr>
          <p:cNvSpPr>
            <a:spLocks noGrp="1"/>
          </p:cNvSpPr>
          <p:nvPr>
            <p:ph type="title"/>
          </p:nvPr>
        </p:nvSpPr>
        <p:spPr/>
        <p:txBody>
          <a:bodyPr/>
          <a:lstStyle/>
          <a:p>
            <a:r>
              <a:rPr lang="en-US"/>
              <a:t>RI </a:t>
            </a:r>
          </a:p>
        </p:txBody>
      </p:sp>
      <p:pic>
        <p:nvPicPr>
          <p:cNvPr id="7" name="Content Placeholder 6" descr="A yellow and black logo&#10;&#10;Description automatically generated">
            <a:extLst>
              <a:ext uri="{FF2B5EF4-FFF2-40B4-BE49-F238E27FC236}">
                <a16:creationId xmlns:a16="http://schemas.microsoft.com/office/drawing/2014/main" id="{A7745461-610B-5A93-BC2D-5219C9EBD0B9}"/>
              </a:ext>
            </a:extLst>
          </p:cNvPr>
          <p:cNvPicPr>
            <a:picLocks noGrp="1" noChangeAspect="1"/>
          </p:cNvPicPr>
          <p:nvPr>
            <p:ph idx="1"/>
          </p:nvPr>
        </p:nvPicPr>
        <p:blipFill>
          <a:blip r:embed="rId2"/>
          <a:stretch>
            <a:fillRect/>
          </a:stretch>
        </p:blipFill>
        <p:spPr>
          <a:xfrm>
            <a:off x="11044800" y="5717267"/>
            <a:ext cx="1144595" cy="1140053"/>
          </a:xfrm>
        </p:spPr>
      </p:pic>
      <p:pic>
        <p:nvPicPr>
          <p:cNvPr id="5" name="Picture 4" descr="A screenshot of a company profile&#10;&#10;Description automatically generated">
            <a:extLst>
              <a:ext uri="{FF2B5EF4-FFF2-40B4-BE49-F238E27FC236}">
                <a16:creationId xmlns:a16="http://schemas.microsoft.com/office/drawing/2014/main" id="{D5DD26C8-71A9-62AE-43C7-04DEBC0E9E29}"/>
              </a:ext>
            </a:extLst>
          </p:cNvPr>
          <p:cNvPicPr>
            <a:picLocks noChangeAspect="1"/>
          </p:cNvPicPr>
          <p:nvPr/>
        </p:nvPicPr>
        <p:blipFill>
          <a:blip r:embed="rId3"/>
          <a:stretch>
            <a:fillRect/>
          </a:stretch>
        </p:blipFill>
        <p:spPr>
          <a:xfrm>
            <a:off x="7038304" y="1489617"/>
            <a:ext cx="4673697" cy="3178445"/>
          </a:xfrm>
          <a:prstGeom prst="rect">
            <a:avLst/>
          </a:prstGeom>
        </p:spPr>
      </p:pic>
      <p:sp>
        <p:nvSpPr>
          <p:cNvPr id="3" name="TextBox 2">
            <a:extLst>
              <a:ext uri="{FF2B5EF4-FFF2-40B4-BE49-F238E27FC236}">
                <a16:creationId xmlns:a16="http://schemas.microsoft.com/office/drawing/2014/main" id="{9960A858-F29C-1CB4-52FF-0C1F7FF8FC6C}"/>
              </a:ext>
            </a:extLst>
          </p:cNvPr>
          <p:cNvSpPr txBox="1"/>
          <p:nvPr/>
        </p:nvSpPr>
        <p:spPr>
          <a:xfrm>
            <a:off x="374237" y="1489423"/>
            <a:ext cx="6283200" cy="4247317"/>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t>Inaccurate measure as the real estate industry is capital intensive </a:t>
            </a:r>
          </a:p>
          <a:p>
            <a:pPr marL="742950" lvl="1" indent="-285750">
              <a:buFont typeface="Courier New"/>
              <a:buChar char="o"/>
            </a:pPr>
            <a:r>
              <a:rPr lang="en-US">
                <a:latin typeface="Aptos"/>
                <a:cs typeface="Times New Roman"/>
              </a:rPr>
              <a:t>Land is recorded as an asset, even if its undeveloped land, land under development, or completed. </a:t>
            </a:r>
          </a:p>
          <a:p>
            <a:pPr marL="742950" lvl="1" indent="-285750">
              <a:buFont typeface="Courier New"/>
              <a:buChar char="o"/>
            </a:pPr>
            <a:r>
              <a:rPr lang="en-US">
                <a:latin typeface="Aptos"/>
                <a:cs typeface="Times New Roman"/>
              </a:rPr>
              <a:t>Homes under construction are recorded as assets, this is a heavy amount on their BS as supply chain issues/supplier issues caused them to not finish homes as quickly as possible </a:t>
            </a:r>
          </a:p>
          <a:p>
            <a:pPr marL="742950" lvl="1" indent="-285750">
              <a:buFont typeface="Courier New"/>
              <a:buChar char="o"/>
            </a:pPr>
            <a:r>
              <a:rPr lang="en-US">
                <a:latin typeface="Aptos"/>
                <a:cs typeface="Times New Roman"/>
              </a:rPr>
              <a:t>Home builders' own equipment, vehicles, and facilities needed for construction/operations</a:t>
            </a:r>
          </a:p>
          <a:p>
            <a:pPr marL="285750" indent="-285750">
              <a:buFont typeface="Arial"/>
              <a:buChar char="•"/>
            </a:pPr>
            <a:r>
              <a:rPr lang="en-US"/>
              <a:t>With this compensation structure, all divisions receive a bonus </a:t>
            </a:r>
          </a:p>
          <a:p>
            <a:pPr marL="742950" lvl="1" indent="-285750">
              <a:buFont typeface="Courier New,monospace"/>
              <a:buChar char="o"/>
            </a:pPr>
            <a:r>
              <a:rPr lang="en-US"/>
              <a:t>The divisions could be doing worse/slacking off </a:t>
            </a:r>
          </a:p>
          <a:p>
            <a:pPr marL="285750" indent="-285750">
              <a:buFont typeface="Arial"/>
              <a:buChar char="•"/>
            </a:pPr>
            <a:r>
              <a:rPr lang="en-US" b="1"/>
              <a:t>Recommend to change benchmark to region specific</a:t>
            </a:r>
          </a:p>
          <a:p>
            <a:pPr lvl="1"/>
            <a:endParaRPr lang="en-US"/>
          </a:p>
        </p:txBody>
      </p:sp>
    </p:spTree>
    <p:extLst>
      <p:ext uri="{BB962C8B-B14F-4D97-AF65-F5344CB8AC3E}">
        <p14:creationId xmlns:p14="http://schemas.microsoft.com/office/powerpoint/2010/main" val="2753833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597DB-D078-4CB4-91C5-519824B1B2BF}"/>
              </a:ext>
            </a:extLst>
          </p:cNvPr>
          <p:cNvSpPr>
            <a:spLocks noGrp="1"/>
          </p:cNvSpPr>
          <p:nvPr>
            <p:ph type="title"/>
          </p:nvPr>
        </p:nvSpPr>
        <p:spPr/>
        <p:txBody>
          <a:bodyPr/>
          <a:lstStyle/>
          <a:p>
            <a:r>
              <a:rPr lang="en-US"/>
              <a:t>ROI</a:t>
            </a:r>
          </a:p>
        </p:txBody>
      </p:sp>
      <p:pic>
        <p:nvPicPr>
          <p:cNvPr id="7" name="Content Placeholder 6" descr="A yellow and black logo&#10;&#10;Description automatically generated">
            <a:extLst>
              <a:ext uri="{FF2B5EF4-FFF2-40B4-BE49-F238E27FC236}">
                <a16:creationId xmlns:a16="http://schemas.microsoft.com/office/drawing/2014/main" id="{A7745461-610B-5A93-BC2D-5219C9EBD0B9}"/>
              </a:ext>
            </a:extLst>
          </p:cNvPr>
          <p:cNvPicPr>
            <a:picLocks noGrp="1" noChangeAspect="1"/>
          </p:cNvPicPr>
          <p:nvPr>
            <p:ph idx="1"/>
          </p:nvPr>
        </p:nvPicPr>
        <p:blipFill>
          <a:blip r:embed="rId2"/>
          <a:stretch>
            <a:fillRect/>
          </a:stretch>
        </p:blipFill>
        <p:spPr>
          <a:xfrm>
            <a:off x="11044800" y="5717267"/>
            <a:ext cx="1144595" cy="1140053"/>
          </a:xfrm>
        </p:spPr>
      </p:pic>
      <p:pic>
        <p:nvPicPr>
          <p:cNvPr id="4" name="Picture 3">
            <a:extLst>
              <a:ext uri="{FF2B5EF4-FFF2-40B4-BE49-F238E27FC236}">
                <a16:creationId xmlns:a16="http://schemas.microsoft.com/office/drawing/2014/main" id="{20EC6876-0B9C-7201-A2C3-B2543C527C0D}"/>
              </a:ext>
            </a:extLst>
          </p:cNvPr>
          <p:cNvPicPr>
            <a:picLocks noChangeAspect="1"/>
          </p:cNvPicPr>
          <p:nvPr/>
        </p:nvPicPr>
        <p:blipFill>
          <a:blip r:embed="rId3"/>
          <a:stretch>
            <a:fillRect/>
          </a:stretch>
        </p:blipFill>
        <p:spPr>
          <a:xfrm>
            <a:off x="6298373" y="1531617"/>
            <a:ext cx="5051593" cy="3456123"/>
          </a:xfrm>
          <a:prstGeom prst="rect">
            <a:avLst/>
          </a:prstGeom>
        </p:spPr>
      </p:pic>
      <p:sp>
        <p:nvSpPr>
          <p:cNvPr id="5" name="TextBox 4">
            <a:extLst>
              <a:ext uri="{FF2B5EF4-FFF2-40B4-BE49-F238E27FC236}">
                <a16:creationId xmlns:a16="http://schemas.microsoft.com/office/drawing/2014/main" id="{2DE23489-4CDC-FC95-20D0-E90C18A13A40}"/>
              </a:ext>
            </a:extLst>
          </p:cNvPr>
          <p:cNvSpPr txBox="1"/>
          <p:nvPr/>
        </p:nvSpPr>
        <p:spPr>
          <a:xfrm>
            <a:off x="440237" y="1531423"/>
            <a:ext cx="5455200" cy="3970318"/>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a:p>
            <a:pPr marL="285750" indent="-285750">
              <a:buFont typeface="Arial"/>
              <a:buChar char="•"/>
            </a:pPr>
            <a:r>
              <a:rPr lang="en-US">
                <a:latin typeface="Aptos"/>
                <a:cs typeface="Times New Roman"/>
              </a:rPr>
              <a:t>Southwest, Central, and Southeast would receive a bonus, but the West Division wouldn’t</a:t>
            </a:r>
          </a:p>
          <a:p>
            <a:pPr marL="742950" lvl="1" indent="-285750">
              <a:buFont typeface="Courier New,monospace"/>
              <a:buChar char="o"/>
            </a:pPr>
            <a:r>
              <a:rPr lang="en-US">
                <a:latin typeface="Aptos"/>
                <a:cs typeface="Times New Roman"/>
              </a:rPr>
              <a:t>West Coast homebuilding reporting engagement had a 20% decrease in the number of homes delivered year over year</a:t>
            </a:r>
          </a:p>
          <a:p>
            <a:pPr marL="742950" lvl="1" indent="-285750">
              <a:buFont typeface="Courier New,monospace"/>
              <a:buChar char="o"/>
            </a:pPr>
            <a:r>
              <a:rPr lang="en-US">
                <a:latin typeface="Aptos"/>
                <a:cs typeface="Times New Roman"/>
              </a:rPr>
              <a:t>Along with that, the development process in the West Coast home building is typically longer than other segments due to municipal and regulatory requirements that are generally more stringent in California</a:t>
            </a:r>
            <a:endParaRPr lang="en-US"/>
          </a:p>
          <a:p>
            <a:pPr marL="742950" lvl="1" indent="-285750">
              <a:buFont typeface="Courier New,monospace"/>
              <a:buChar char="o"/>
            </a:pPr>
            <a:r>
              <a:rPr lang="en-US">
                <a:latin typeface="Aptos"/>
                <a:cs typeface="Times New Roman"/>
              </a:rPr>
              <a:t>Using ROI accurately reflects the company's profitability and all the divisions performance</a:t>
            </a:r>
          </a:p>
          <a:p>
            <a:pPr marL="285750" indent="-285750">
              <a:buFont typeface="Arial"/>
              <a:buChar char="•"/>
            </a:pPr>
            <a:r>
              <a:rPr lang="en-US" b="1">
                <a:latin typeface="Aptos"/>
                <a:cs typeface="Times New Roman"/>
              </a:rPr>
              <a:t>Recommend company to switch over to ROI</a:t>
            </a:r>
          </a:p>
        </p:txBody>
      </p:sp>
    </p:spTree>
    <p:extLst>
      <p:ext uri="{BB962C8B-B14F-4D97-AF65-F5344CB8AC3E}">
        <p14:creationId xmlns:p14="http://schemas.microsoft.com/office/powerpoint/2010/main" val="2464993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A597DB-D078-4CB4-91C5-519824B1B2BF}"/>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a:t>Summary</a:t>
            </a:r>
          </a:p>
        </p:txBody>
      </p:sp>
      <p:sp>
        <p:nvSpPr>
          <p:cNvPr id="2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8C04407-4768-A181-409E-4BD0B11C47EB}"/>
              </a:ext>
            </a:extLst>
          </p:cNvPr>
          <p:cNvSpPr txBox="1"/>
          <p:nvPr/>
        </p:nvSpPr>
        <p:spPr>
          <a:xfrm>
            <a:off x="640080" y="2872899"/>
            <a:ext cx="4243589" cy="3320668"/>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lnSpcReduction="10000"/>
          </a:bodyPr>
          <a:lstStyle/>
          <a:p>
            <a:pPr marL="285750" indent="-228600">
              <a:lnSpc>
                <a:spcPct val="90000"/>
              </a:lnSpc>
              <a:spcAft>
                <a:spcPts val="600"/>
              </a:spcAft>
              <a:buFont typeface="Arial" panose="020B0604020202020204" pitchFamily="34" charset="0"/>
              <a:buChar char="•"/>
            </a:pPr>
            <a:r>
              <a:rPr lang="en-US" sz="1900"/>
              <a:t>Unfavorable variances due to decreased number of sales, inflation pressures, and supply chain issues </a:t>
            </a:r>
          </a:p>
          <a:p>
            <a:pPr marL="285750" indent="-228600">
              <a:lnSpc>
                <a:spcPct val="90000"/>
              </a:lnSpc>
              <a:spcAft>
                <a:spcPts val="600"/>
              </a:spcAft>
              <a:buFont typeface="Arial" panose="020B0604020202020204" pitchFamily="34" charset="0"/>
              <a:buChar char="•"/>
            </a:pPr>
            <a:endParaRPr lang="en-US" sz="1900"/>
          </a:p>
          <a:p>
            <a:pPr marL="285750" indent="-228600">
              <a:lnSpc>
                <a:spcPct val="90000"/>
              </a:lnSpc>
              <a:spcAft>
                <a:spcPts val="600"/>
              </a:spcAft>
              <a:buFont typeface="Arial" panose="020B0604020202020204" pitchFamily="34" charset="0"/>
              <a:buChar char="•"/>
            </a:pPr>
            <a:r>
              <a:rPr lang="en-US" sz="1900"/>
              <a:t>Unit sales, home closing revenue, home closing costs, and SG&amp;A regression that helped us more accurately create the 2024 budget </a:t>
            </a:r>
          </a:p>
          <a:p>
            <a:pPr marL="285750" indent="-228600">
              <a:lnSpc>
                <a:spcPct val="90000"/>
              </a:lnSpc>
              <a:spcAft>
                <a:spcPts val="600"/>
              </a:spcAft>
              <a:buFont typeface="Arial" panose="020B0604020202020204" pitchFamily="34" charset="0"/>
              <a:buChar char="•"/>
            </a:pPr>
            <a:endParaRPr lang="en-US" sz="1900"/>
          </a:p>
          <a:p>
            <a:pPr marL="285750" indent="-228600">
              <a:lnSpc>
                <a:spcPct val="90000"/>
              </a:lnSpc>
              <a:spcAft>
                <a:spcPts val="600"/>
              </a:spcAft>
              <a:buFont typeface="Arial" panose="020B0604020202020204" pitchFamily="34" charset="0"/>
              <a:buChar char="•"/>
            </a:pPr>
            <a:r>
              <a:rPr lang="en-US" sz="1900"/>
              <a:t>Recommend ROI for a performance measure </a:t>
            </a:r>
          </a:p>
        </p:txBody>
      </p:sp>
      <p:pic>
        <p:nvPicPr>
          <p:cNvPr id="8" name="Picture 7" descr="A building with trees and a sidewalk&#10;&#10;Description automatically generated">
            <a:extLst>
              <a:ext uri="{FF2B5EF4-FFF2-40B4-BE49-F238E27FC236}">
                <a16:creationId xmlns:a16="http://schemas.microsoft.com/office/drawing/2014/main" id="{D11CF816-0BEC-F394-78D0-2ADD0102E55D}"/>
              </a:ext>
            </a:extLst>
          </p:cNvPr>
          <p:cNvPicPr>
            <a:picLocks noChangeAspect="1"/>
          </p:cNvPicPr>
          <p:nvPr/>
        </p:nvPicPr>
        <p:blipFill>
          <a:blip r:embed="rId2"/>
          <a:srcRect l="10008" r="2730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7" name="Content Placeholder 6" descr="A yellow and black logo&#10;&#10;Description automatically generated">
            <a:extLst>
              <a:ext uri="{FF2B5EF4-FFF2-40B4-BE49-F238E27FC236}">
                <a16:creationId xmlns:a16="http://schemas.microsoft.com/office/drawing/2014/main" id="{A7745461-610B-5A93-BC2D-5219C9EBD0B9}"/>
              </a:ext>
            </a:extLst>
          </p:cNvPr>
          <p:cNvPicPr>
            <a:picLocks noGrp="1" noChangeAspect="1"/>
          </p:cNvPicPr>
          <p:nvPr>
            <p:ph idx="1"/>
          </p:nvPr>
        </p:nvPicPr>
        <p:blipFill>
          <a:blip r:embed="rId3"/>
          <a:stretch>
            <a:fillRect/>
          </a:stretch>
        </p:blipFill>
        <p:spPr>
          <a:xfrm>
            <a:off x="11044800" y="5717267"/>
            <a:ext cx="1144595" cy="1140053"/>
          </a:xfrm>
        </p:spPr>
      </p:pic>
    </p:spTree>
    <p:extLst>
      <p:ext uri="{BB962C8B-B14F-4D97-AF65-F5344CB8AC3E}">
        <p14:creationId xmlns:p14="http://schemas.microsoft.com/office/powerpoint/2010/main" val="1054859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white flag with a yellow logo&#10;&#10;Description automatically generated">
            <a:extLst>
              <a:ext uri="{FF2B5EF4-FFF2-40B4-BE49-F238E27FC236}">
                <a16:creationId xmlns:a16="http://schemas.microsoft.com/office/drawing/2014/main" id="{85C6C9CF-28AD-478B-1BC1-31CE4A6CC0A3}"/>
              </a:ext>
            </a:extLst>
          </p:cNvPr>
          <p:cNvPicPr>
            <a:picLocks noChangeAspect="1"/>
          </p:cNvPicPr>
          <p:nvPr/>
        </p:nvPicPr>
        <p:blipFill>
          <a:blip r:embed="rId2"/>
          <a:stretch>
            <a:fillRect/>
          </a:stretch>
        </p:blipFill>
        <p:spPr>
          <a:xfrm>
            <a:off x="10370949" y="167899"/>
            <a:ext cx="1819275" cy="2505075"/>
          </a:xfrm>
          <a:prstGeom prst="rect">
            <a:avLst/>
          </a:prstGeom>
        </p:spPr>
      </p:pic>
      <p:sp>
        <p:nvSpPr>
          <p:cNvPr id="2" name="Title 1">
            <a:extLst>
              <a:ext uri="{FF2B5EF4-FFF2-40B4-BE49-F238E27FC236}">
                <a16:creationId xmlns:a16="http://schemas.microsoft.com/office/drawing/2014/main" id="{C6A597DB-D078-4CB4-91C5-519824B1B2BF}"/>
              </a:ext>
            </a:extLst>
          </p:cNvPr>
          <p:cNvSpPr>
            <a:spLocks noGrp="1"/>
          </p:cNvSpPr>
          <p:nvPr>
            <p:ph type="title"/>
          </p:nvPr>
        </p:nvSpPr>
        <p:spPr/>
        <p:txBody>
          <a:bodyPr/>
          <a:lstStyle/>
          <a:p>
            <a:r>
              <a:rPr lang="en-US"/>
              <a:t>Our Purpose </a:t>
            </a:r>
          </a:p>
        </p:txBody>
      </p:sp>
      <p:pic>
        <p:nvPicPr>
          <p:cNvPr id="7" name="Content Placeholder 6" descr="A yellow and black logo&#10;&#10;Description automatically generated">
            <a:extLst>
              <a:ext uri="{FF2B5EF4-FFF2-40B4-BE49-F238E27FC236}">
                <a16:creationId xmlns:a16="http://schemas.microsoft.com/office/drawing/2014/main" id="{A7745461-610B-5A93-BC2D-5219C9EBD0B9}"/>
              </a:ext>
            </a:extLst>
          </p:cNvPr>
          <p:cNvPicPr>
            <a:picLocks noGrp="1" noChangeAspect="1"/>
          </p:cNvPicPr>
          <p:nvPr>
            <p:ph idx="1"/>
          </p:nvPr>
        </p:nvPicPr>
        <p:blipFill>
          <a:blip r:embed="rId3"/>
          <a:stretch>
            <a:fillRect/>
          </a:stretch>
        </p:blipFill>
        <p:spPr>
          <a:xfrm>
            <a:off x="11044800" y="5717267"/>
            <a:ext cx="1144595" cy="1140053"/>
          </a:xfrm>
        </p:spPr>
      </p:pic>
      <p:sp>
        <p:nvSpPr>
          <p:cNvPr id="3" name="TextBox 2">
            <a:extLst>
              <a:ext uri="{FF2B5EF4-FFF2-40B4-BE49-F238E27FC236}">
                <a16:creationId xmlns:a16="http://schemas.microsoft.com/office/drawing/2014/main" id="{EB266EFE-490D-93E0-EEA5-BF7F93492015}"/>
              </a:ext>
            </a:extLst>
          </p:cNvPr>
          <p:cNvSpPr txBox="1"/>
          <p:nvPr/>
        </p:nvSpPr>
        <p:spPr>
          <a:xfrm>
            <a:off x="848644" y="3959135"/>
            <a:ext cx="10505995" cy="1754326"/>
          </a:xfrm>
          <a:prstGeom prst="rect">
            <a:avLst/>
          </a:prstGeom>
          <a:solidFill>
            <a:srgbClr val="F7D514"/>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ptos"/>
                <a:cs typeface="Times New Roman"/>
              </a:rPr>
              <a:t>An inaccurate budget could severely impact KB Homes, eroding their ability to manage their costs and maintain profitability. If the budget fails to project expenses or revenues accurately, this can lead to insufficient capital for land acquisition/development, home construction, and delayed projects. This is why my team is here to help with the budgeting process of KB Homes and to explain any variances that might alert management.</a:t>
            </a:r>
            <a:endParaRPr lang="en-US">
              <a:latin typeface="Aptos"/>
            </a:endParaRPr>
          </a:p>
          <a:p>
            <a:endParaRPr lang="en-US"/>
          </a:p>
        </p:txBody>
      </p:sp>
      <p:sp>
        <p:nvSpPr>
          <p:cNvPr id="5" name="TextBox 4">
            <a:extLst>
              <a:ext uri="{FF2B5EF4-FFF2-40B4-BE49-F238E27FC236}">
                <a16:creationId xmlns:a16="http://schemas.microsoft.com/office/drawing/2014/main" id="{F2B09151-AD99-0E2D-5B71-74C682814A15}"/>
              </a:ext>
            </a:extLst>
          </p:cNvPr>
          <p:cNvSpPr txBox="1"/>
          <p:nvPr/>
        </p:nvSpPr>
        <p:spPr>
          <a:xfrm>
            <a:off x="846660" y="2228492"/>
            <a:ext cx="10503692" cy="1200329"/>
          </a:xfrm>
          <a:prstGeom prst="rect">
            <a:avLst/>
          </a:prstGeom>
          <a:solidFill>
            <a:srgbClr val="F7D514"/>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ptos"/>
                <a:cs typeface="Times New Roman"/>
              </a:rPr>
              <a:t>KB Homes is a U.S. based homebuilding company that designs and constructs customizable homes to meet the needs of diverse buyers. As a leading industry player operating across many markets, it is essential that the company maintains a precise budget to sustain efficient operations and meet growing demand.</a:t>
            </a:r>
            <a:endParaRPr lang="en-US"/>
          </a:p>
        </p:txBody>
      </p:sp>
    </p:spTree>
    <p:extLst>
      <p:ext uri="{BB962C8B-B14F-4D97-AF65-F5344CB8AC3E}">
        <p14:creationId xmlns:p14="http://schemas.microsoft.com/office/powerpoint/2010/main" val="529777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A597DB-D078-4CB4-91C5-519824B1B2BF}"/>
              </a:ext>
            </a:extLst>
          </p:cNvPr>
          <p:cNvSpPr>
            <a:spLocks noGrp="1"/>
          </p:cNvSpPr>
          <p:nvPr>
            <p:ph type="title"/>
          </p:nvPr>
        </p:nvSpPr>
        <p:spPr>
          <a:xfrm>
            <a:off x="630936" y="639520"/>
            <a:ext cx="3429000" cy="1719072"/>
          </a:xfrm>
        </p:spPr>
        <p:txBody>
          <a:bodyPr anchor="b">
            <a:normAutofit/>
          </a:bodyPr>
          <a:lstStyle/>
          <a:p>
            <a:r>
              <a:rPr lang="en-US" sz="5400"/>
              <a:t>Variances </a:t>
            </a:r>
          </a:p>
        </p:txBody>
      </p:sp>
      <p:sp>
        <p:nvSpPr>
          <p:cNvPr id="2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B45D6A6-3637-C752-4F61-3F4F069A4E40}"/>
              </a:ext>
            </a:extLst>
          </p:cNvPr>
          <p:cNvPicPr>
            <a:picLocks noChangeAspect="1"/>
          </p:cNvPicPr>
          <p:nvPr/>
        </p:nvPicPr>
        <p:blipFill>
          <a:blip r:embed="rId2"/>
          <a:stretch>
            <a:fillRect/>
          </a:stretch>
        </p:blipFill>
        <p:spPr>
          <a:xfrm>
            <a:off x="4525143" y="641915"/>
            <a:ext cx="6903720" cy="5315864"/>
          </a:xfrm>
          <a:prstGeom prst="rect">
            <a:avLst/>
          </a:prstGeom>
        </p:spPr>
      </p:pic>
      <p:pic>
        <p:nvPicPr>
          <p:cNvPr id="7" name="Content Placeholder 6" descr="A yellow and black logo&#10;&#10;Description automatically generated">
            <a:extLst>
              <a:ext uri="{FF2B5EF4-FFF2-40B4-BE49-F238E27FC236}">
                <a16:creationId xmlns:a16="http://schemas.microsoft.com/office/drawing/2014/main" id="{A7745461-610B-5A93-BC2D-5219C9EBD0B9}"/>
              </a:ext>
            </a:extLst>
          </p:cNvPr>
          <p:cNvPicPr>
            <a:picLocks noGrp="1" noChangeAspect="1"/>
          </p:cNvPicPr>
          <p:nvPr>
            <p:ph idx="1"/>
          </p:nvPr>
        </p:nvPicPr>
        <p:blipFill>
          <a:blip r:embed="rId3"/>
          <a:stretch>
            <a:fillRect/>
          </a:stretch>
        </p:blipFill>
        <p:spPr>
          <a:xfrm>
            <a:off x="11044800" y="5717267"/>
            <a:ext cx="1144595" cy="1140053"/>
          </a:xfrm>
        </p:spPr>
      </p:pic>
    </p:spTree>
    <p:extLst>
      <p:ext uri="{BB962C8B-B14F-4D97-AF65-F5344CB8AC3E}">
        <p14:creationId xmlns:p14="http://schemas.microsoft.com/office/powerpoint/2010/main" val="1026696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597DB-D078-4CB4-91C5-519824B1B2BF}"/>
              </a:ext>
            </a:extLst>
          </p:cNvPr>
          <p:cNvSpPr>
            <a:spLocks noGrp="1"/>
          </p:cNvSpPr>
          <p:nvPr>
            <p:ph type="title"/>
          </p:nvPr>
        </p:nvSpPr>
        <p:spPr/>
        <p:txBody>
          <a:bodyPr/>
          <a:lstStyle/>
          <a:p>
            <a:r>
              <a:rPr lang="en-US"/>
              <a:t>Static Budget Variance </a:t>
            </a:r>
          </a:p>
        </p:txBody>
      </p:sp>
      <p:pic>
        <p:nvPicPr>
          <p:cNvPr id="7" name="Content Placeholder 6" descr="A yellow and black logo&#10;&#10;Description automatically generated">
            <a:extLst>
              <a:ext uri="{FF2B5EF4-FFF2-40B4-BE49-F238E27FC236}">
                <a16:creationId xmlns:a16="http://schemas.microsoft.com/office/drawing/2014/main" id="{A7745461-610B-5A93-BC2D-5219C9EBD0B9}"/>
              </a:ext>
            </a:extLst>
          </p:cNvPr>
          <p:cNvPicPr>
            <a:picLocks noGrp="1" noChangeAspect="1"/>
          </p:cNvPicPr>
          <p:nvPr>
            <p:ph idx="1"/>
          </p:nvPr>
        </p:nvPicPr>
        <p:blipFill>
          <a:blip r:embed="rId2"/>
          <a:stretch>
            <a:fillRect/>
          </a:stretch>
        </p:blipFill>
        <p:spPr>
          <a:xfrm>
            <a:off x="11044800" y="5717267"/>
            <a:ext cx="1144595" cy="1140053"/>
          </a:xfrm>
        </p:spPr>
      </p:pic>
      <p:sp>
        <p:nvSpPr>
          <p:cNvPr id="6" name="TextBox 5">
            <a:extLst>
              <a:ext uri="{FF2B5EF4-FFF2-40B4-BE49-F238E27FC236}">
                <a16:creationId xmlns:a16="http://schemas.microsoft.com/office/drawing/2014/main" id="{B58E3820-0598-CABA-6AB1-8EB0E64DB5A1}"/>
              </a:ext>
            </a:extLst>
          </p:cNvPr>
          <p:cNvSpPr txBox="1"/>
          <p:nvPr/>
        </p:nvSpPr>
        <p:spPr>
          <a:xfrm>
            <a:off x="837796" y="1584076"/>
            <a:ext cx="6262605"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latin typeface="Aptos"/>
                <a:cs typeface="Times New Roman"/>
              </a:rPr>
              <a:t>Compared the results of the poorly constructed 2023 budget vs the actual results. The budget made for 2023 was constructed with no strategic goals </a:t>
            </a:r>
            <a:endParaRPr lang="en-US"/>
          </a:p>
          <a:p>
            <a:endParaRPr lang="en-US">
              <a:latin typeface="Aptos"/>
              <a:cs typeface="Times New Roman"/>
            </a:endParaRPr>
          </a:p>
          <a:p>
            <a:pPr marL="171450" indent="-171450">
              <a:buFont typeface="Arial"/>
              <a:buChar char="•"/>
            </a:pPr>
            <a:r>
              <a:rPr lang="en-US">
                <a:latin typeface="Aptos"/>
                <a:cs typeface="Times New Roman"/>
              </a:rPr>
              <a:t>Due to actual home closing units being smaller, (4% decrease in the number of homes delivered from 13,738 to 13,236), home/land closing revenue was unfavorable of 499,256. On the other hand, financial services revenue increased and was 6,109 favorable</a:t>
            </a:r>
          </a:p>
          <a:p>
            <a:pPr marL="171450" indent="-171450">
              <a:buFont typeface="Arial"/>
              <a:buChar char="•"/>
            </a:pPr>
            <a:endParaRPr lang="en-US">
              <a:latin typeface="Aptos"/>
              <a:cs typeface="Times New Roman"/>
            </a:endParaRPr>
          </a:p>
          <a:p>
            <a:pPr marL="171450" indent="-171450">
              <a:buFont typeface="Arial"/>
              <a:buChar char="•"/>
            </a:pPr>
            <a:r>
              <a:rPr lang="en-US">
                <a:latin typeface="Aptos"/>
                <a:cs typeface="Times New Roman"/>
              </a:rPr>
              <a:t>Overall, the static budget variance had a total that was unfavorable of (312,492)</a:t>
            </a:r>
            <a:endParaRPr lang="en-US">
              <a:latin typeface="Aptos"/>
            </a:endParaRPr>
          </a:p>
          <a:p>
            <a:br>
              <a:rPr lang="en-US"/>
            </a:br>
            <a:endParaRPr lang="en-US"/>
          </a:p>
        </p:txBody>
      </p:sp>
      <p:pic>
        <p:nvPicPr>
          <p:cNvPr id="3" name="Picture 2">
            <a:extLst>
              <a:ext uri="{FF2B5EF4-FFF2-40B4-BE49-F238E27FC236}">
                <a16:creationId xmlns:a16="http://schemas.microsoft.com/office/drawing/2014/main" id="{4E400C0F-13A4-8740-BFEC-EEC011EAC530}"/>
              </a:ext>
            </a:extLst>
          </p:cNvPr>
          <p:cNvPicPr>
            <a:picLocks noChangeAspect="1"/>
          </p:cNvPicPr>
          <p:nvPr/>
        </p:nvPicPr>
        <p:blipFill>
          <a:blip r:embed="rId3"/>
          <a:stretch>
            <a:fillRect/>
          </a:stretch>
        </p:blipFill>
        <p:spPr>
          <a:xfrm>
            <a:off x="7362907" y="602490"/>
            <a:ext cx="3368848" cy="5962073"/>
          </a:xfrm>
          <a:prstGeom prst="rect">
            <a:avLst/>
          </a:prstGeom>
        </p:spPr>
      </p:pic>
    </p:spTree>
    <p:extLst>
      <p:ext uri="{BB962C8B-B14F-4D97-AF65-F5344CB8AC3E}">
        <p14:creationId xmlns:p14="http://schemas.microsoft.com/office/powerpoint/2010/main" val="1358073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597DB-D078-4CB4-91C5-519824B1B2BF}"/>
              </a:ext>
            </a:extLst>
          </p:cNvPr>
          <p:cNvSpPr>
            <a:spLocks noGrp="1"/>
          </p:cNvSpPr>
          <p:nvPr>
            <p:ph type="title"/>
          </p:nvPr>
        </p:nvSpPr>
        <p:spPr/>
        <p:txBody>
          <a:bodyPr/>
          <a:lstStyle/>
          <a:p>
            <a:r>
              <a:rPr lang="en-US"/>
              <a:t>Flexible Budget Variance </a:t>
            </a:r>
          </a:p>
        </p:txBody>
      </p:sp>
      <p:pic>
        <p:nvPicPr>
          <p:cNvPr id="7" name="Content Placeholder 6" descr="A yellow and black logo&#10;&#10;Description automatically generated">
            <a:extLst>
              <a:ext uri="{FF2B5EF4-FFF2-40B4-BE49-F238E27FC236}">
                <a16:creationId xmlns:a16="http://schemas.microsoft.com/office/drawing/2014/main" id="{A7745461-610B-5A93-BC2D-5219C9EBD0B9}"/>
              </a:ext>
            </a:extLst>
          </p:cNvPr>
          <p:cNvPicPr>
            <a:picLocks noGrp="1" noChangeAspect="1"/>
          </p:cNvPicPr>
          <p:nvPr>
            <p:ph idx="1"/>
          </p:nvPr>
        </p:nvPicPr>
        <p:blipFill>
          <a:blip r:embed="rId2"/>
          <a:stretch>
            <a:fillRect/>
          </a:stretch>
        </p:blipFill>
        <p:spPr>
          <a:xfrm>
            <a:off x="11044800" y="5717267"/>
            <a:ext cx="1144595" cy="1140053"/>
          </a:xfrm>
        </p:spPr>
      </p:pic>
      <p:sp>
        <p:nvSpPr>
          <p:cNvPr id="8" name="TextBox 7">
            <a:extLst>
              <a:ext uri="{FF2B5EF4-FFF2-40B4-BE49-F238E27FC236}">
                <a16:creationId xmlns:a16="http://schemas.microsoft.com/office/drawing/2014/main" id="{FC2BC696-AD23-9155-A24A-457EEC61CE61}"/>
              </a:ext>
            </a:extLst>
          </p:cNvPr>
          <p:cNvSpPr txBox="1"/>
          <p:nvPr/>
        </p:nvSpPr>
        <p:spPr>
          <a:xfrm>
            <a:off x="4365355" y="1369017"/>
            <a:ext cx="7250622"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600" b="1">
                <a:ea typeface="+mn-lt"/>
                <a:cs typeface="+mn-lt"/>
              </a:rPr>
              <a:t>Decline in Home Closing Revenue</a:t>
            </a:r>
            <a:r>
              <a:rPr lang="en-US" sz="1600">
                <a:ea typeface="+mn-lt"/>
                <a:cs typeface="+mn-lt"/>
              </a:rPr>
              <a:t>: Unfavorable variance of $247,841 due to a 4% drop in the average selling price to $481,300</a:t>
            </a:r>
            <a:endParaRPr lang="en-US" sz="1600"/>
          </a:p>
          <a:p>
            <a:pPr marL="285750" indent="-285750">
              <a:buFont typeface="Arial"/>
              <a:buChar char="•"/>
            </a:pPr>
            <a:r>
              <a:rPr lang="en-US" sz="1600" b="1">
                <a:ea typeface="+mn-lt"/>
                <a:cs typeface="+mn-lt"/>
              </a:rPr>
              <a:t>Competitive and Economic Pressures</a:t>
            </a:r>
            <a:r>
              <a:rPr lang="en-US" sz="1600">
                <a:ea typeface="+mn-lt"/>
                <a:cs typeface="+mn-lt"/>
              </a:rPr>
              <a:t>: Heightened competition and economic uncertainty led KBH to reduce home prices </a:t>
            </a:r>
          </a:p>
          <a:p>
            <a:pPr marL="285750" indent="-285750">
              <a:buFont typeface="Arial"/>
              <a:buChar char="•"/>
            </a:pPr>
            <a:r>
              <a:rPr lang="en-US" sz="1600" b="1">
                <a:ea typeface="+mn-lt"/>
                <a:cs typeface="+mn-lt"/>
              </a:rPr>
              <a:t>Financial Services Growth</a:t>
            </a:r>
            <a:r>
              <a:rPr lang="en-US" sz="1600">
                <a:ea typeface="+mn-lt"/>
                <a:cs typeface="+mn-lt"/>
              </a:rPr>
              <a:t>: Financial services revenue increased by $6,965, driven by higher title services revenue and insurance commissions</a:t>
            </a:r>
            <a:endParaRPr lang="en-US" sz="1600"/>
          </a:p>
          <a:p>
            <a:pPr marL="285750" indent="-285750">
              <a:buFont typeface="Arial"/>
              <a:buChar char="•"/>
            </a:pPr>
            <a:r>
              <a:rPr lang="en-US" sz="1600" b="1">
                <a:ea typeface="+mn-lt"/>
                <a:cs typeface="+mn-lt"/>
              </a:rPr>
              <a:t>Rising Costs</a:t>
            </a:r>
            <a:r>
              <a:rPr lang="en-US" sz="1600">
                <a:ea typeface="+mn-lt"/>
                <a:cs typeface="+mn-lt"/>
              </a:rPr>
              <a:t>: Actual costs for home/land closing and financial services exceeded budgets by $7,607 due to inflation, rising land and construction costs, and lingering supply chain challenges</a:t>
            </a:r>
            <a:endParaRPr lang="en-US" sz="1600"/>
          </a:p>
          <a:p>
            <a:pPr marL="285750" indent="-285750">
              <a:buFont typeface="Arial"/>
              <a:buChar char="•"/>
            </a:pPr>
            <a:r>
              <a:rPr lang="en-US" sz="1600" b="1">
                <a:ea typeface="+mn-lt"/>
                <a:cs typeface="+mn-lt"/>
              </a:rPr>
              <a:t>Higher SG&amp;A Expenses</a:t>
            </a:r>
            <a:r>
              <a:rPr lang="en-US" sz="1600">
                <a:ea typeface="+mn-lt"/>
                <a:cs typeface="+mn-lt"/>
              </a:rPr>
              <a:t>: Selling, general, and administrative (SG&amp;A) expenses rose by $25,457 due to increased marketing and commission costs to support a larger average community count</a:t>
            </a:r>
            <a:endParaRPr lang="en-US" sz="1600"/>
          </a:p>
          <a:p>
            <a:endParaRPr lang="en-US" sz="1600"/>
          </a:p>
        </p:txBody>
      </p:sp>
      <p:pic>
        <p:nvPicPr>
          <p:cNvPr id="3" name="Picture 2" descr="A screenshot of a graph&#10;&#10;Description automatically generated">
            <a:extLst>
              <a:ext uri="{FF2B5EF4-FFF2-40B4-BE49-F238E27FC236}">
                <a16:creationId xmlns:a16="http://schemas.microsoft.com/office/drawing/2014/main" id="{9D2593F0-4EFF-2A07-6831-4DC7DB03F72D}"/>
              </a:ext>
            </a:extLst>
          </p:cNvPr>
          <p:cNvPicPr>
            <a:picLocks noChangeAspect="1"/>
          </p:cNvPicPr>
          <p:nvPr/>
        </p:nvPicPr>
        <p:blipFill>
          <a:blip r:embed="rId3"/>
          <a:stretch>
            <a:fillRect/>
          </a:stretch>
        </p:blipFill>
        <p:spPr>
          <a:xfrm>
            <a:off x="841419" y="1371600"/>
            <a:ext cx="2977873" cy="5223163"/>
          </a:xfrm>
          <a:prstGeom prst="rect">
            <a:avLst/>
          </a:prstGeom>
        </p:spPr>
      </p:pic>
      <p:sp>
        <p:nvSpPr>
          <p:cNvPr id="4" name="TextBox 3">
            <a:extLst>
              <a:ext uri="{FF2B5EF4-FFF2-40B4-BE49-F238E27FC236}">
                <a16:creationId xmlns:a16="http://schemas.microsoft.com/office/drawing/2014/main" id="{CB8E8677-2B54-9FAB-F34C-8B0D1A12EC7E}"/>
              </a:ext>
            </a:extLst>
          </p:cNvPr>
          <p:cNvSpPr txBox="1"/>
          <p:nvPr/>
        </p:nvSpPr>
        <p:spPr>
          <a:xfrm>
            <a:off x="4649490" y="5107982"/>
            <a:ext cx="6688808" cy="338554"/>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t>Overall Unfavorable Variance</a:t>
            </a:r>
            <a:endParaRPr lang="en-US" sz="1600"/>
          </a:p>
        </p:txBody>
      </p:sp>
    </p:spTree>
    <p:extLst>
      <p:ext uri="{BB962C8B-B14F-4D97-AF65-F5344CB8AC3E}">
        <p14:creationId xmlns:p14="http://schemas.microsoft.com/office/powerpoint/2010/main" val="830987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597DB-D078-4CB4-91C5-519824B1B2BF}"/>
              </a:ext>
            </a:extLst>
          </p:cNvPr>
          <p:cNvSpPr>
            <a:spLocks noGrp="1"/>
          </p:cNvSpPr>
          <p:nvPr>
            <p:ph type="title"/>
          </p:nvPr>
        </p:nvSpPr>
        <p:spPr/>
        <p:txBody>
          <a:bodyPr/>
          <a:lstStyle/>
          <a:p>
            <a:r>
              <a:rPr lang="en-US"/>
              <a:t>Sales Volume Variance </a:t>
            </a:r>
          </a:p>
        </p:txBody>
      </p:sp>
      <p:pic>
        <p:nvPicPr>
          <p:cNvPr id="7" name="Content Placeholder 6" descr="A yellow and black logo&#10;&#10;Description automatically generated">
            <a:extLst>
              <a:ext uri="{FF2B5EF4-FFF2-40B4-BE49-F238E27FC236}">
                <a16:creationId xmlns:a16="http://schemas.microsoft.com/office/drawing/2014/main" id="{A7745461-610B-5A93-BC2D-5219C9EBD0B9}"/>
              </a:ext>
            </a:extLst>
          </p:cNvPr>
          <p:cNvPicPr>
            <a:picLocks noGrp="1" noChangeAspect="1"/>
          </p:cNvPicPr>
          <p:nvPr>
            <p:ph idx="1"/>
          </p:nvPr>
        </p:nvPicPr>
        <p:blipFill>
          <a:blip r:embed="rId2"/>
          <a:stretch>
            <a:fillRect/>
          </a:stretch>
        </p:blipFill>
        <p:spPr>
          <a:xfrm>
            <a:off x="11044800" y="5717267"/>
            <a:ext cx="1144595" cy="1140053"/>
          </a:xfrm>
        </p:spPr>
      </p:pic>
      <p:sp>
        <p:nvSpPr>
          <p:cNvPr id="4" name="TextBox 3">
            <a:extLst>
              <a:ext uri="{FF2B5EF4-FFF2-40B4-BE49-F238E27FC236}">
                <a16:creationId xmlns:a16="http://schemas.microsoft.com/office/drawing/2014/main" id="{7A25915C-4C77-A858-6D4C-3415AF17BA3E}"/>
              </a:ext>
            </a:extLst>
          </p:cNvPr>
          <p:cNvSpPr txBox="1"/>
          <p:nvPr/>
        </p:nvSpPr>
        <p:spPr>
          <a:xfrm>
            <a:off x="4087677" y="1491711"/>
            <a:ext cx="7715571"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600" b="1">
                <a:ea typeface="+mn-lt"/>
                <a:cs typeface="+mn-lt"/>
              </a:rPr>
              <a:t>Sales Volume Variance: </a:t>
            </a:r>
            <a:r>
              <a:rPr lang="en-US" sz="1600">
                <a:ea typeface="+mn-lt"/>
                <a:cs typeface="+mn-lt"/>
              </a:rPr>
              <a:t>Decline in home closings was driven by a 20% decrease in the West Coast segment, partially offset by increases of 4% in the Southwest and Central segments and 2% in the Southeast segment</a:t>
            </a:r>
            <a:endParaRPr lang="en-US" sz="1600"/>
          </a:p>
          <a:p>
            <a:pPr marL="285750" indent="-285750">
              <a:buFont typeface="Arial"/>
              <a:buChar char="•"/>
            </a:pPr>
            <a:r>
              <a:rPr lang="en-US" sz="1600" b="1">
                <a:ea typeface="+mn-lt"/>
                <a:cs typeface="+mn-lt"/>
              </a:rPr>
              <a:t>Impact of Economic Conditions</a:t>
            </a:r>
            <a:r>
              <a:rPr lang="en-US" sz="1600">
                <a:ea typeface="+mn-lt"/>
                <a:cs typeface="+mn-lt"/>
              </a:rPr>
              <a:t>: Rising mortgage rates and inflationary pressures in early 2023 reduced consumer demand for new homes</a:t>
            </a:r>
          </a:p>
          <a:p>
            <a:pPr marL="285750" indent="-285750">
              <a:buFont typeface="Arial"/>
              <a:buChar char="•"/>
            </a:pPr>
            <a:r>
              <a:rPr lang="en-US" sz="1600" b="1">
                <a:ea typeface="+mn-lt"/>
                <a:cs typeface="+mn-lt"/>
              </a:rPr>
              <a:t>Supply Chain and Labor Challenges</a:t>
            </a:r>
            <a:r>
              <a:rPr lang="en-US" sz="1600">
                <a:ea typeface="+mn-lt"/>
                <a:cs typeface="+mn-lt"/>
              </a:rPr>
              <a:t>: Ongoing supply chain disruptions and labor shortages slowed construction timelines</a:t>
            </a:r>
          </a:p>
          <a:p>
            <a:pPr marL="285750" indent="-285750">
              <a:buFont typeface="Arial"/>
              <a:buChar char="•"/>
            </a:pPr>
            <a:r>
              <a:rPr lang="en-US" sz="1600" b="1">
                <a:ea typeface="+mn-lt"/>
                <a:cs typeface="+mn-lt"/>
              </a:rPr>
              <a:t>Third-Party Dependencies</a:t>
            </a:r>
            <a:r>
              <a:rPr lang="en-US" sz="1600">
                <a:ea typeface="+mn-lt"/>
                <a:cs typeface="+mn-lt"/>
              </a:rPr>
              <a:t>: Cybersecurity incidents at two national title insurers in late 2023 disrupted KB Homes' ability to close land purchases and home transactions, further impacting home delivery volumes</a:t>
            </a:r>
            <a:endParaRPr lang="en-US" sz="1600"/>
          </a:p>
          <a:p>
            <a:pPr marL="285750" indent="-285750">
              <a:buFont typeface="Arial"/>
              <a:buChar char="•"/>
            </a:pPr>
            <a:r>
              <a:rPr lang="en-US" sz="1600" b="1">
                <a:ea typeface="+mn-lt"/>
                <a:cs typeface="+mn-lt"/>
              </a:rPr>
              <a:t>Financial Impacts</a:t>
            </a:r>
            <a:r>
              <a:rPr lang="en-US" sz="1600">
                <a:ea typeface="+mn-lt"/>
                <a:cs typeface="+mn-lt"/>
              </a:rPr>
              <a:t>: The decline in home closings led to $252,271 in unfavorable revenue variance but contributed to a favorable $190,711 cost variance, reflecting reduced expenses tied to lower unit sales</a:t>
            </a:r>
            <a:endParaRPr lang="en-US" sz="1600"/>
          </a:p>
          <a:p>
            <a:endParaRPr lang="en-US" sz="1600"/>
          </a:p>
          <a:p>
            <a:pPr algn="l">
              <a:buFont typeface="Arial"/>
            </a:pPr>
            <a:endParaRPr lang="en-US" sz="1600"/>
          </a:p>
          <a:p>
            <a:endParaRPr lang="en-US" sz="1600"/>
          </a:p>
        </p:txBody>
      </p:sp>
      <p:sp>
        <p:nvSpPr>
          <p:cNvPr id="6" name="TextBox 5">
            <a:extLst>
              <a:ext uri="{FF2B5EF4-FFF2-40B4-BE49-F238E27FC236}">
                <a16:creationId xmlns:a16="http://schemas.microsoft.com/office/drawing/2014/main" id="{522D1C81-666B-A9EA-8F25-0AF9F212C60E}"/>
              </a:ext>
            </a:extLst>
          </p:cNvPr>
          <p:cNvSpPr txBox="1"/>
          <p:nvPr/>
        </p:nvSpPr>
        <p:spPr>
          <a:xfrm>
            <a:off x="4604286" y="5547101"/>
            <a:ext cx="6688808" cy="338554"/>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t>Overall Unfavorable Variance</a:t>
            </a:r>
            <a:endParaRPr lang="en-US" sz="1600"/>
          </a:p>
        </p:txBody>
      </p:sp>
      <p:pic>
        <p:nvPicPr>
          <p:cNvPr id="8" name="Picture 7" descr="A screenshot of a graph&#10;&#10;Description automatically generated">
            <a:extLst>
              <a:ext uri="{FF2B5EF4-FFF2-40B4-BE49-F238E27FC236}">
                <a16:creationId xmlns:a16="http://schemas.microsoft.com/office/drawing/2014/main" id="{4A39B120-28CD-2EC6-B556-5775FBD601F1}"/>
              </a:ext>
            </a:extLst>
          </p:cNvPr>
          <p:cNvPicPr>
            <a:picLocks noChangeAspect="1"/>
          </p:cNvPicPr>
          <p:nvPr/>
        </p:nvPicPr>
        <p:blipFill>
          <a:blip r:embed="rId3"/>
          <a:stretch>
            <a:fillRect/>
          </a:stretch>
        </p:blipFill>
        <p:spPr>
          <a:xfrm>
            <a:off x="837161" y="1371599"/>
            <a:ext cx="3014698" cy="5238557"/>
          </a:xfrm>
          <a:prstGeom prst="rect">
            <a:avLst/>
          </a:prstGeom>
        </p:spPr>
      </p:pic>
    </p:spTree>
    <p:extLst>
      <p:ext uri="{BB962C8B-B14F-4D97-AF65-F5344CB8AC3E}">
        <p14:creationId xmlns:p14="http://schemas.microsoft.com/office/powerpoint/2010/main" val="1398388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597DB-D078-4CB4-91C5-519824B1B2BF}"/>
              </a:ext>
            </a:extLst>
          </p:cNvPr>
          <p:cNvSpPr>
            <a:spLocks noGrp="1"/>
          </p:cNvSpPr>
          <p:nvPr>
            <p:ph type="title"/>
          </p:nvPr>
        </p:nvSpPr>
        <p:spPr/>
        <p:txBody>
          <a:bodyPr/>
          <a:lstStyle/>
          <a:p>
            <a:r>
              <a:rPr lang="en-US"/>
              <a:t>Unit Sales Budget</a:t>
            </a:r>
          </a:p>
        </p:txBody>
      </p:sp>
      <p:pic>
        <p:nvPicPr>
          <p:cNvPr id="7" name="Content Placeholder 6" descr="A yellow and black logo&#10;&#10;Description automatically generated">
            <a:extLst>
              <a:ext uri="{FF2B5EF4-FFF2-40B4-BE49-F238E27FC236}">
                <a16:creationId xmlns:a16="http://schemas.microsoft.com/office/drawing/2014/main" id="{A7745461-610B-5A93-BC2D-5219C9EBD0B9}"/>
              </a:ext>
            </a:extLst>
          </p:cNvPr>
          <p:cNvPicPr>
            <a:picLocks noGrp="1" noChangeAspect="1"/>
          </p:cNvPicPr>
          <p:nvPr>
            <p:ph idx="1"/>
          </p:nvPr>
        </p:nvPicPr>
        <p:blipFill>
          <a:blip r:embed="rId2"/>
          <a:stretch>
            <a:fillRect/>
          </a:stretch>
        </p:blipFill>
        <p:spPr>
          <a:xfrm>
            <a:off x="11044800" y="5717267"/>
            <a:ext cx="1144595" cy="1140053"/>
          </a:xfrm>
        </p:spPr>
      </p:pic>
      <p:sp>
        <p:nvSpPr>
          <p:cNvPr id="4" name="TextBox 3">
            <a:extLst>
              <a:ext uri="{FF2B5EF4-FFF2-40B4-BE49-F238E27FC236}">
                <a16:creationId xmlns:a16="http://schemas.microsoft.com/office/drawing/2014/main" id="{F2C549F8-6FDC-F13F-5457-847A957012D1}"/>
              </a:ext>
            </a:extLst>
          </p:cNvPr>
          <p:cNvSpPr txBox="1"/>
          <p:nvPr/>
        </p:nvSpPr>
        <p:spPr>
          <a:xfrm>
            <a:off x="1603513" y="1888435"/>
            <a:ext cx="8468139" cy="1477328"/>
          </a:xfrm>
          <a:prstGeom prst="rect">
            <a:avLst/>
          </a:prstGeom>
          <a:noFill/>
          <a:ln w="12700">
            <a:solidFill>
              <a:schemeClr val="tx1"/>
            </a:solidFill>
          </a:ln>
        </p:spPr>
        <p:txBody>
          <a:bodyPr wrap="square" lIns="91440" tIns="45720" rIns="91440" bIns="45720" rtlCol="0" anchor="t">
            <a:spAutoFit/>
          </a:bodyPr>
          <a:lstStyle/>
          <a:p>
            <a:pPr algn="ctr"/>
            <a:r>
              <a:rPr lang="en-US" b="1" u="sng"/>
              <a:t>X-Variable: Ending Backlog Units</a:t>
            </a:r>
          </a:p>
          <a:p>
            <a:pPr algn="ctr"/>
            <a:endParaRPr lang="en-US" b="1" u="sng"/>
          </a:p>
          <a:p>
            <a:r>
              <a:rPr lang="en-US"/>
              <a:t>The budget for unit sales includes a regression using </a:t>
            </a:r>
            <a:r>
              <a:rPr lang="en-US" b="1"/>
              <a:t>ending backlog units </a:t>
            </a:r>
            <a:r>
              <a:rPr lang="en-US"/>
              <a:t>as the x-variable, as the number of units in backlog directly influences the ability to close homes.</a:t>
            </a:r>
          </a:p>
        </p:txBody>
      </p:sp>
      <p:sp>
        <p:nvSpPr>
          <p:cNvPr id="5" name="TextBox 4">
            <a:extLst>
              <a:ext uri="{FF2B5EF4-FFF2-40B4-BE49-F238E27FC236}">
                <a16:creationId xmlns:a16="http://schemas.microsoft.com/office/drawing/2014/main" id="{730EF52C-485E-918F-B682-FBFC00A27C38}"/>
              </a:ext>
            </a:extLst>
          </p:cNvPr>
          <p:cNvSpPr txBox="1"/>
          <p:nvPr/>
        </p:nvSpPr>
        <p:spPr>
          <a:xfrm>
            <a:off x="1603513" y="3563510"/>
            <a:ext cx="8468139" cy="1200329"/>
          </a:xfrm>
          <a:prstGeom prst="rect">
            <a:avLst/>
          </a:prstGeom>
          <a:noFill/>
          <a:ln w="12700">
            <a:solidFill>
              <a:schemeClr val="tx1"/>
            </a:solidFill>
          </a:ln>
        </p:spPr>
        <p:txBody>
          <a:bodyPr wrap="square" lIns="91440" tIns="45720" rIns="91440" bIns="45720" rtlCol="0" anchor="t">
            <a:spAutoFit/>
          </a:bodyPr>
          <a:lstStyle/>
          <a:p>
            <a:pPr algn="ctr"/>
            <a:r>
              <a:rPr lang="en-US" b="1" u="sng"/>
              <a:t>Result</a:t>
            </a:r>
          </a:p>
          <a:p>
            <a:pPr algn="ctr"/>
            <a:r>
              <a:rPr lang="en-US"/>
              <a:t>The forecasted unit sales for 2024 is </a:t>
            </a:r>
            <a:r>
              <a:rPr lang="en-US" b="1"/>
              <a:t>10093.83</a:t>
            </a:r>
            <a:r>
              <a:rPr lang="en-US"/>
              <a:t>. The regression analysis shows a strong positive relationship between backlog and unit sales.</a:t>
            </a:r>
          </a:p>
          <a:p>
            <a:endParaRPr lang="en-US"/>
          </a:p>
        </p:txBody>
      </p:sp>
    </p:spTree>
    <p:extLst>
      <p:ext uri="{BB962C8B-B14F-4D97-AF65-F5344CB8AC3E}">
        <p14:creationId xmlns:p14="http://schemas.microsoft.com/office/powerpoint/2010/main" val="1814673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597DB-D078-4CB4-91C5-519824B1B2BF}"/>
              </a:ext>
            </a:extLst>
          </p:cNvPr>
          <p:cNvSpPr>
            <a:spLocks noGrp="1"/>
          </p:cNvSpPr>
          <p:nvPr>
            <p:ph type="title"/>
          </p:nvPr>
        </p:nvSpPr>
        <p:spPr/>
        <p:txBody>
          <a:bodyPr/>
          <a:lstStyle/>
          <a:p>
            <a:r>
              <a:rPr lang="en-US"/>
              <a:t>Home Closing Revenue Budget</a:t>
            </a:r>
          </a:p>
        </p:txBody>
      </p:sp>
      <p:pic>
        <p:nvPicPr>
          <p:cNvPr id="7" name="Content Placeholder 6" descr="A yellow and black logo&#10;&#10;Description automatically generated">
            <a:extLst>
              <a:ext uri="{FF2B5EF4-FFF2-40B4-BE49-F238E27FC236}">
                <a16:creationId xmlns:a16="http://schemas.microsoft.com/office/drawing/2014/main" id="{A7745461-610B-5A93-BC2D-5219C9EBD0B9}"/>
              </a:ext>
            </a:extLst>
          </p:cNvPr>
          <p:cNvPicPr>
            <a:picLocks noGrp="1" noChangeAspect="1"/>
          </p:cNvPicPr>
          <p:nvPr>
            <p:ph idx="1"/>
          </p:nvPr>
        </p:nvPicPr>
        <p:blipFill>
          <a:blip r:embed="rId2"/>
          <a:stretch>
            <a:fillRect/>
          </a:stretch>
        </p:blipFill>
        <p:spPr>
          <a:xfrm>
            <a:off x="11044800" y="5717267"/>
            <a:ext cx="1144595" cy="1140053"/>
          </a:xfrm>
        </p:spPr>
      </p:pic>
      <p:sp>
        <p:nvSpPr>
          <p:cNvPr id="4" name="TextBox 3">
            <a:extLst>
              <a:ext uri="{FF2B5EF4-FFF2-40B4-BE49-F238E27FC236}">
                <a16:creationId xmlns:a16="http://schemas.microsoft.com/office/drawing/2014/main" id="{F2C549F8-6FDC-F13F-5457-847A957012D1}"/>
              </a:ext>
            </a:extLst>
          </p:cNvPr>
          <p:cNvSpPr txBox="1"/>
          <p:nvPr/>
        </p:nvSpPr>
        <p:spPr>
          <a:xfrm>
            <a:off x="1603513" y="1888435"/>
            <a:ext cx="8468139" cy="1477328"/>
          </a:xfrm>
          <a:prstGeom prst="rect">
            <a:avLst/>
          </a:prstGeom>
          <a:noFill/>
          <a:ln w="12700">
            <a:solidFill>
              <a:schemeClr val="tx1"/>
            </a:solidFill>
          </a:ln>
        </p:spPr>
        <p:txBody>
          <a:bodyPr wrap="square" lIns="91440" tIns="45720" rIns="91440" bIns="45720" rtlCol="0" anchor="t">
            <a:spAutoFit/>
          </a:bodyPr>
          <a:lstStyle/>
          <a:p>
            <a:pPr algn="ctr"/>
            <a:r>
              <a:rPr lang="en-US" b="1" u="sng"/>
              <a:t>X-Variable: US National Home Price Index</a:t>
            </a:r>
          </a:p>
          <a:p>
            <a:pPr algn="ctr"/>
            <a:endParaRPr lang="en-US" b="1" u="sng"/>
          </a:p>
          <a:p>
            <a:r>
              <a:rPr lang="en-US"/>
              <a:t>The budget for closing revenue includes a regression using the national home price index</a:t>
            </a:r>
            <a:r>
              <a:rPr lang="en-US" b="1"/>
              <a:t> </a:t>
            </a:r>
            <a:r>
              <a:rPr lang="en-US"/>
              <a:t>as the x-variable, as the closing revenue increases or decreases are closely tied to the average home price.</a:t>
            </a:r>
          </a:p>
        </p:txBody>
      </p:sp>
      <p:sp>
        <p:nvSpPr>
          <p:cNvPr id="5" name="TextBox 4">
            <a:extLst>
              <a:ext uri="{FF2B5EF4-FFF2-40B4-BE49-F238E27FC236}">
                <a16:creationId xmlns:a16="http://schemas.microsoft.com/office/drawing/2014/main" id="{730EF52C-485E-918F-B682-FBFC00A27C38}"/>
              </a:ext>
            </a:extLst>
          </p:cNvPr>
          <p:cNvSpPr txBox="1"/>
          <p:nvPr/>
        </p:nvSpPr>
        <p:spPr>
          <a:xfrm>
            <a:off x="1603513" y="3563510"/>
            <a:ext cx="8468139" cy="1754326"/>
          </a:xfrm>
          <a:prstGeom prst="rect">
            <a:avLst/>
          </a:prstGeom>
          <a:noFill/>
          <a:ln w="12700">
            <a:solidFill>
              <a:schemeClr val="tx1"/>
            </a:solidFill>
          </a:ln>
        </p:spPr>
        <p:txBody>
          <a:bodyPr wrap="square" lIns="91440" tIns="45720" rIns="91440" bIns="45720" rtlCol="0" anchor="t">
            <a:spAutoFit/>
          </a:bodyPr>
          <a:lstStyle/>
          <a:p>
            <a:pPr algn="ctr"/>
            <a:r>
              <a:rPr lang="en-US" b="1" u="sng"/>
              <a:t>Result</a:t>
            </a:r>
          </a:p>
          <a:p>
            <a:pPr algn="ctr"/>
            <a:r>
              <a:rPr lang="en-US"/>
              <a:t>The forecasted home closing revenue for 2024 is </a:t>
            </a:r>
            <a:r>
              <a:rPr lang="en-US" b="1"/>
              <a:t>520.54/home or 5,254,242.27 using our forecasted unit sales</a:t>
            </a:r>
            <a:r>
              <a:rPr lang="en-US"/>
              <a:t>. The regression analysis shows a strong positive relationship between the home price index and closing revenue with an </a:t>
            </a:r>
            <a:r>
              <a:rPr lang="en-US" b="1"/>
              <a:t>R-Square of 0.88 and P-Value of 0.005</a:t>
            </a:r>
            <a:r>
              <a:rPr lang="en-US"/>
              <a:t>.</a:t>
            </a:r>
          </a:p>
          <a:p>
            <a:endParaRPr lang="en-US"/>
          </a:p>
        </p:txBody>
      </p:sp>
    </p:spTree>
    <p:extLst>
      <p:ext uri="{BB962C8B-B14F-4D97-AF65-F5344CB8AC3E}">
        <p14:creationId xmlns:p14="http://schemas.microsoft.com/office/powerpoint/2010/main" val="1315166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597DB-D078-4CB4-91C5-519824B1B2BF}"/>
              </a:ext>
            </a:extLst>
          </p:cNvPr>
          <p:cNvSpPr>
            <a:spLocks noGrp="1"/>
          </p:cNvSpPr>
          <p:nvPr>
            <p:ph type="title"/>
          </p:nvPr>
        </p:nvSpPr>
        <p:spPr/>
        <p:txBody>
          <a:bodyPr/>
          <a:lstStyle/>
          <a:p>
            <a:r>
              <a:rPr lang="en-US"/>
              <a:t>Home Closing Costs </a:t>
            </a:r>
          </a:p>
        </p:txBody>
      </p:sp>
      <p:pic>
        <p:nvPicPr>
          <p:cNvPr id="7" name="Content Placeholder 6" descr="A yellow and black logo&#10;&#10;Description automatically generated">
            <a:extLst>
              <a:ext uri="{FF2B5EF4-FFF2-40B4-BE49-F238E27FC236}">
                <a16:creationId xmlns:a16="http://schemas.microsoft.com/office/drawing/2014/main" id="{A7745461-610B-5A93-BC2D-5219C9EBD0B9}"/>
              </a:ext>
            </a:extLst>
          </p:cNvPr>
          <p:cNvPicPr>
            <a:picLocks noGrp="1" noChangeAspect="1"/>
          </p:cNvPicPr>
          <p:nvPr>
            <p:ph idx="1"/>
          </p:nvPr>
        </p:nvPicPr>
        <p:blipFill>
          <a:blip r:embed="rId2"/>
          <a:stretch>
            <a:fillRect/>
          </a:stretch>
        </p:blipFill>
        <p:spPr>
          <a:xfrm>
            <a:off x="11044800" y="5717267"/>
            <a:ext cx="1144595" cy="1140053"/>
          </a:xfrm>
        </p:spPr>
      </p:pic>
      <p:sp>
        <p:nvSpPr>
          <p:cNvPr id="4" name="TextBox 3">
            <a:extLst>
              <a:ext uri="{FF2B5EF4-FFF2-40B4-BE49-F238E27FC236}">
                <a16:creationId xmlns:a16="http://schemas.microsoft.com/office/drawing/2014/main" id="{AAD6D457-AA27-1703-E3B1-0C1426B631C3}"/>
              </a:ext>
            </a:extLst>
          </p:cNvPr>
          <p:cNvSpPr txBox="1"/>
          <p:nvPr/>
        </p:nvSpPr>
        <p:spPr>
          <a:xfrm>
            <a:off x="1603513" y="1888435"/>
            <a:ext cx="8468139" cy="1477328"/>
          </a:xfrm>
          <a:prstGeom prst="rect">
            <a:avLst/>
          </a:prstGeom>
          <a:noFill/>
          <a:ln w="12700">
            <a:solidFill>
              <a:schemeClr val="tx1"/>
            </a:solidFill>
          </a:ln>
        </p:spPr>
        <p:txBody>
          <a:bodyPr wrap="square" lIns="91440" tIns="45720" rIns="91440" bIns="45720" rtlCol="0" anchor="t">
            <a:spAutoFit/>
          </a:bodyPr>
          <a:lstStyle/>
          <a:p>
            <a:pPr algn="ctr"/>
            <a:r>
              <a:rPr lang="en-US" b="1" u="sng"/>
              <a:t>X-Variable: </a:t>
            </a:r>
            <a:r>
              <a:rPr lang="en-US" b="1">
                <a:ea typeface="+mn-lt"/>
                <a:cs typeface="+mn-lt"/>
              </a:rPr>
              <a:t>Hourly Wages of Construction Workers</a:t>
            </a:r>
            <a:endParaRPr lang="en-US" b="1" u="sng"/>
          </a:p>
          <a:p>
            <a:pPr algn="ctr"/>
            <a:endParaRPr lang="en-US" b="1" u="sng"/>
          </a:p>
          <a:p>
            <a:r>
              <a:rPr lang="en-US"/>
              <a:t>The budget for home closing costs includes a regression using </a:t>
            </a:r>
            <a:r>
              <a:rPr lang="en-US">
                <a:ea typeface="+mn-lt"/>
                <a:cs typeface="+mn-lt"/>
              </a:rPr>
              <a:t>Hourly Wages of Construction Workers (Per Statista) </a:t>
            </a:r>
            <a:r>
              <a:rPr lang="en-US"/>
              <a:t>as the x-variable, as most of closing costs come from wages paid to construction workers. </a:t>
            </a:r>
          </a:p>
        </p:txBody>
      </p:sp>
      <p:sp>
        <p:nvSpPr>
          <p:cNvPr id="6" name="TextBox 5">
            <a:extLst>
              <a:ext uri="{FF2B5EF4-FFF2-40B4-BE49-F238E27FC236}">
                <a16:creationId xmlns:a16="http://schemas.microsoft.com/office/drawing/2014/main" id="{00482D74-037C-9C01-E3BA-B0954F90B293}"/>
              </a:ext>
            </a:extLst>
          </p:cNvPr>
          <p:cNvSpPr txBox="1"/>
          <p:nvPr/>
        </p:nvSpPr>
        <p:spPr>
          <a:xfrm>
            <a:off x="1603513" y="3563510"/>
            <a:ext cx="8468139" cy="2062103"/>
          </a:xfrm>
          <a:prstGeom prst="rect">
            <a:avLst/>
          </a:prstGeom>
          <a:noFill/>
          <a:ln w="12700">
            <a:solidFill>
              <a:schemeClr val="tx1"/>
            </a:solidFill>
          </a:ln>
        </p:spPr>
        <p:txBody>
          <a:bodyPr wrap="square" lIns="91440" tIns="45720" rIns="91440" bIns="45720" rtlCol="0" anchor="t">
            <a:spAutoFit/>
          </a:bodyPr>
          <a:lstStyle/>
          <a:p>
            <a:pPr algn="ctr"/>
            <a:r>
              <a:rPr lang="en-US" b="1" u="sng"/>
              <a:t>Result</a:t>
            </a:r>
          </a:p>
          <a:p>
            <a:pPr algn="ctr"/>
            <a:endParaRPr lang="en-US"/>
          </a:p>
          <a:p>
            <a:r>
              <a:rPr lang="en-US"/>
              <a:t>Using the equation that was outputted by the regression model and plugging in forecasted Hourly Wages of Construction Workers for 2024 as the x-variable, Home Closing Costs Per Unit are estimated to be </a:t>
            </a:r>
            <a:r>
              <a:rPr lang="en-US" sz="2000" b="1" u="sng"/>
              <a:t>$362.44</a:t>
            </a:r>
            <a:r>
              <a:rPr lang="en-US"/>
              <a:t>. This is consistent with the trends we've seen in previous years and therefore we deemed it a suitable forecast for 2024.</a:t>
            </a:r>
          </a:p>
        </p:txBody>
      </p:sp>
    </p:spTree>
    <p:extLst>
      <p:ext uri="{BB962C8B-B14F-4D97-AF65-F5344CB8AC3E}">
        <p14:creationId xmlns:p14="http://schemas.microsoft.com/office/powerpoint/2010/main" val="1387104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14</Slides>
  <Notes>0</Notes>
  <HiddenSlides>0</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Cost Analysis </vt:lpstr>
      <vt:lpstr>Our Purpose </vt:lpstr>
      <vt:lpstr>Variances </vt:lpstr>
      <vt:lpstr>Static Budget Variance </vt:lpstr>
      <vt:lpstr>Flexible Budget Variance </vt:lpstr>
      <vt:lpstr>Sales Volume Variance </vt:lpstr>
      <vt:lpstr>Unit Sales Budget</vt:lpstr>
      <vt:lpstr>Home Closing Revenue Budget</vt:lpstr>
      <vt:lpstr>Home Closing Costs </vt:lpstr>
      <vt:lpstr>Selling, General, &amp; Administrative Budget</vt:lpstr>
      <vt:lpstr>FY2024 Budget </vt:lpstr>
      <vt:lpstr>RI </vt:lpstr>
      <vt:lpstr>ROI</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2</cp:revision>
  <dcterms:created xsi:type="dcterms:W3CDTF">2024-12-04T20:38:06Z</dcterms:created>
  <dcterms:modified xsi:type="dcterms:W3CDTF">2024-12-09T02:09:19Z</dcterms:modified>
</cp:coreProperties>
</file>